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81" r:id="rId2"/>
  </p:sldIdLst>
  <p:sldSz cx="12192000" cy="6858000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0000FF"/>
    <a:srgbClr val="C00000"/>
    <a:srgbClr val="CCFFFF"/>
    <a:srgbClr val="00FFFF"/>
    <a:srgbClr val="CCFFCC"/>
    <a:srgbClr val="000099"/>
    <a:srgbClr val="FFFF99"/>
    <a:srgbClr val="8000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585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114" y="1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19565" cy="495368"/>
          </a:xfrm>
          <a:prstGeom prst="rect">
            <a:avLst/>
          </a:prstGeom>
        </p:spPr>
        <p:txBody>
          <a:bodyPr vert="horz" lIns="90754" tIns="45377" rIns="90754" bIns="4537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14626" y="1"/>
            <a:ext cx="2919565" cy="495368"/>
          </a:xfrm>
          <a:prstGeom prst="rect">
            <a:avLst/>
          </a:prstGeom>
        </p:spPr>
        <p:txBody>
          <a:bodyPr vert="horz" lIns="90754" tIns="45377" rIns="90754" bIns="45377" rtlCol="0"/>
          <a:lstStyle>
            <a:lvl1pPr algn="r">
              <a:defRPr sz="1200"/>
            </a:lvl1pPr>
          </a:lstStyle>
          <a:p>
            <a:fld id="{FDA54CE7-3445-480F-9369-D56216E9AAAD}" type="datetimeFigureOut">
              <a:rPr lang="ru-RU" smtClean="0"/>
              <a:t>31.12.2019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0947"/>
            <a:ext cx="2919565" cy="495368"/>
          </a:xfrm>
          <a:prstGeom prst="rect">
            <a:avLst/>
          </a:prstGeom>
        </p:spPr>
        <p:txBody>
          <a:bodyPr vert="horz" lIns="90754" tIns="45377" rIns="90754" bIns="4537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14626" y="9370947"/>
            <a:ext cx="2919565" cy="495368"/>
          </a:xfrm>
          <a:prstGeom prst="rect">
            <a:avLst/>
          </a:prstGeom>
        </p:spPr>
        <p:txBody>
          <a:bodyPr vert="horz" lIns="90754" tIns="45377" rIns="90754" bIns="45377" rtlCol="0" anchor="b"/>
          <a:lstStyle>
            <a:lvl1pPr algn="r">
              <a:defRPr sz="1200"/>
            </a:lvl1pPr>
          </a:lstStyle>
          <a:p>
            <a:fld id="{26F29A47-423B-4099-A769-ED73861916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20076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18830" cy="495029"/>
          </a:xfrm>
          <a:prstGeom prst="rect">
            <a:avLst/>
          </a:prstGeom>
        </p:spPr>
        <p:txBody>
          <a:bodyPr vert="horz" lIns="90754" tIns="45377" rIns="90754" bIns="4537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6" y="0"/>
            <a:ext cx="2918830" cy="495029"/>
          </a:xfrm>
          <a:prstGeom prst="rect">
            <a:avLst/>
          </a:prstGeom>
        </p:spPr>
        <p:txBody>
          <a:bodyPr vert="horz" lIns="90754" tIns="45377" rIns="90754" bIns="45377" rtlCol="0"/>
          <a:lstStyle>
            <a:lvl1pPr algn="r">
              <a:defRPr sz="1200"/>
            </a:lvl1pPr>
          </a:lstStyle>
          <a:p>
            <a:fld id="{386509CA-6FD8-4C91-83D8-B9BFCC627DAD}" type="datetimeFigureOut">
              <a:rPr lang="ru-RU" smtClean="0"/>
              <a:t>31.12.2019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7988" y="1231900"/>
            <a:ext cx="5919787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54" tIns="45377" rIns="90754" bIns="45377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748164"/>
            <a:ext cx="5388610" cy="3884861"/>
          </a:xfrm>
          <a:prstGeom prst="rect">
            <a:avLst/>
          </a:prstGeom>
        </p:spPr>
        <p:txBody>
          <a:bodyPr vert="horz" lIns="90754" tIns="45377" rIns="90754" bIns="4537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371287"/>
            <a:ext cx="2918830" cy="495028"/>
          </a:xfrm>
          <a:prstGeom prst="rect">
            <a:avLst/>
          </a:prstGeom>
        </p:spPr>
        <p:txBody>
          <a:bodyPr vert="horz" lIns="90754" tIns="45377" rIns="90754" bIns="4537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6" y="9371287"/>
            <a:ext cx="2918830" cy="495028"/>
          </a:xfrm>
          <a:prstGeom prst="rect">
            <a:avLst/>
          </a:prstGeom>
        </p:spPr>
        <p:txBody>
          <a:bodyPr vert="horz" lIns="90754" tIns="45377" rIns="90754" bIns="45377" rtlCol="0" anchor="b"/>
          <a:lstStyle>
            <a:lvl1pPr algn="r">
              <a:defRPr sz="1200"/>
            </a:lvl1pPr>
          </a:lstStyle>
          <a:p>
            <a:fld id="{EAF3C29E-5E5C-4D82-B94A-0E8E9C7B58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1364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F3C29E-5E5C-4D82-B94A-0E8E9C7B584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117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0E9FC-5A80-45AB-997A-92467D26366D}" type="datetime1">
              <a:rPr lang="ru-RU" smtClean="0"/>
              <a:t>31.12.2019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028E1-0381-4CBA-ABD6-C5AB069770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253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D55C6-4ECA-4038-B8A9-EDDAD13BAD31}" type="datetime1">
              <a:rPr lang="ru-RU" smtClean="0"/>
              <a:t>31.12.2019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028E1-0381-4CBA-ABD6-C5AB069770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7487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917CC-506B-490B-B5E2-336DEE98F110}" type="datetime1">
              <a:rPr lang="ru-RU" smtClean="0"/>
              <a:t>31.12.2019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028E1-0381-4CBA-ABD6-C5AB069770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869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B177B-DC83-48AC-AA86-7556835EC052}" type="datetime1">
              <a:rPr lang="ru-RU" smtClean="0"/>
              <a:t>31.12.2019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028E1-0381-4CBA-ABD6-C5AB069770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1850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49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49" y="458948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C5F2C-A86B-4E41-959B-166564408751}" type="datetime1">
              <a:rPr lang="ru-RU" smtClean="0"/>
              <a:t>31.12.2019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028E1-0381-4CBA-ABD6-C5AB069770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4384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79A4-396F-4590-A8B1-0AC516D1FAC9}" type="datetime1">
              <a:rPr lang="ru-RU" smtClean="0"/>
              <a:t>31.12.2019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028E1-0381-4CBA-ABD6-C5AB069770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7821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5738B-1574-4D6F-96D9-B3842BA9F1FC}" type="datetime1">
              <a:rPr lang="ru-RU" smtClean="0"/>
              <a:t>31.12.2019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028E1-0381-4CBA-ABD6-C5AB069770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0184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02D92-1A0E-4E11-99E5-FC0AB5D51FD8}" type="datetime1">
              <a:rPr lang="ru-RU" smtClean="0"/>
              <a:t>31.12.2019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028E1-0381-4CBA-ABD6-C5AB069770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42029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6409C-DC2A-4B74-8796-6120324E0977}" type="datetime1">
              <a:rPr lang="ru-RU" smtClean="0"/>
              <a:t>31.12.2019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028E1-0381-4CBA-ABD6-C5AB069770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6940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B52B5-0B89-4204-B6AB-A3277B229820}" type="datetime1">
              <a:rPr lang="ru-RU" smtClean="0"/>
              <a:t>31.12.2019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028E1-0381-4CBA-ABD6-C5AB069770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7183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3E967-AFEC-49A2-B549-871E8DAF589B}" type="datetime1">
              <a:rPr lang="ru-RU" smtClean="0"/>
              <a:t>31.12.2019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028E1-0381-4CBA-ABD6-C5AB069770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87827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7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CCA4C5-124A-402D-9F17-424CF89A70B9}" type="datetime1">
              <a:rPr lang="ru-RU" smtClean="0"/>
              <a:t>31.12.2019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7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7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0028E1-0381-4CBA-ABD6-C5AB069770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106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121" y="3208574"/>
            <a:ext cx="1965992" cy="154734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887200" y="6563170"/>
            <a:ext cx="265632" cy="2948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/>
          </a:p>
        </p:txBody>
      </p:sp>
      <p:sp>
        <p:nvSpPr>
          <p:cNvPr id="7" name="Пятиугольник 6"/>
          <p:cNvSpPr/>
          <p:nvPr/>
        </p:nvSpPr>
        <p:spPr>
          <a:xfrm>
            <a:off x="5129122" y="1405076"/>
            <a:ext cx="2238998" cy="1803498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ОСНОВНЫЕ РЕЗУЛЬТАТЫ ПРОЕКТА К 2024 ГОДУ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455223" y="1331841"/>
            <a:ext cx="4614109" cy="8543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b="1" dirty="0">
                <a:solidFill>
                  <a:srgbClr val="C00000"/>
                </a:solidFill>
              </a:rPr>
              <a:t>увеличение ожидаемой продолжительности </a:t>
            </a:r>
            <a:r>
              <a:rPr lang="ru-RU" sz="2400" b="1" dirty="0">
                <a:solidFill>
                  <a:srgbClr val="C00000"/>
                </a:solidFill>
              </a:rPr>
              <a:t>здоровой</a:t>
            </a:r>
            <a:r>
              <a:rPr lang="ru-RU" b="1" dirty="0">
                <a:solidFill>
                  <a:srgbClr val="C00000"/>
                </a:solidFill>
              </a:rPr>
              <a:t> жизни </a:t>
            </a:r>
            <a:endParaRPr lang="ru-RU" b="1" dirty="0" smtClean="0">
              <a:solidFill>
                <a:srgbClr val="C00000"/>
              </a:solidFill>
            </a:endParaRPr>
          </a:p>
          <a:p>
            <a:pPr algn="ctr">
              <a:lnSpc>
                <a:spcPct val="70000"/>
              </a:lnSpc>
            </a:pPr>
            <a:r>
              <a:rPr lang="ru-RU" sz="2000" b="1" dirty="0" smtClean="0">
                <a:solidFill>
                  <a:srgbClr val="C00000"/>
                </a:solidFill>
              </a:rPr>
              <a:t>до </a:t>
            </a:r>
            <a:r>
              <a:rPr lang="ru-RU" sz="2000" b="1" dirty="0">
                <a:solidFill>
                  <a:srgbClr val="C00000"/>
                </a:solidFill>
              </a:rPr>
              <a:t>67 лет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455223" y="2408755"/>
            <a:ext cx="4614109" cy="80549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ru-RU" b="1" dirty="0" smtClean="0">
                <a:solidFill>
                  <a:srgbClr val="C00000"/>
                </a:solidFill>
              </a:rPr>
              <a:t>внедрение системной поддержки и </a:t>
            </a:r>
            <a:r>
              <a:rPr lang="ru-RU" sz="2000" b="1" dirty="0" smtClean="0">
                <a:solidFill>
                  <a:srgbClr val="C00000"/>
                </a:solidFill>
              </a:rPr>
              <a:t>повышения качества жизни </a:t>
            </a:r>
            <a:r>
              <a:rPr lang="ru-RU" b="1" dirty="0" smtClean="0">
                <a:solidFill>
                  <a:srgbClr val="C00000"/>
                </a:solidFill>
              </a:rPr>
              <a:t>граждан старшего поколения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6" name="Заголовок 1"/>
          <p:cNvSpPr>
            <a:spLocks noGrp="1"/>
          </p:cNvSpPr>
          <p:nvPr>
            <p:ph type="title"/>
          </p:nvPr>
        </p:nvSpPr>
        <p:spPr>
          <a:xfrm>
            <a:off x="68366" y="4528744"/>
            <a:ext cx="3828517" cy="2228310"/>
          </a:xfrm>
          <a:solidFill>
            <a:schemeClr val="accent4">
              <a:lumMod val="20000"/>
              <a:lumOff val="80000"/>
            </a:schemeClr>
          </a:solidFill>
          <a:ln w="19050">
            <a:solidFill>
              <a:srgbClr val="800000"/>
            </a:solidFill>
          </a:ln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altLang="ru-RU" sz="2200" b="1" dirty="0" smtClean="0">
                <a:solidFill>
                  <a:srgbClr val="0000CC"/>
                </a:solidFill>
              </a:rPr>
              <a:t>ОДНА ИЗ КЛЮЧЕВЫХ  ЗАДАЧ  РЕГИОНАЛЬНОГО ПРОЕКТА </a:t>
            </a:r>
            <a:br>
              <a:rPr lang="ru-RU" altLang="ru-RU" sz="2200" b="1" dirty="0" smtClean="0">
                <a:solidFill>
                  <a:srgbClr val="0000CC"/>
                </a:solidFill>
              </a:rPr>
            </a:br>
            <a:r>
              <a:rPr lang="ru-RU" altLang="ru-RU" sz="2200" b="1" dirty="0" smtClean="0">
                <a:solidFill>
                  <a:srgbClr val="0000CC"/>
                </a:solidFill>
              </a:rPr>
              <a:t>«СТАРШЕЕ ПОКОЛЕНИЕ» </a:t>
            </a:r>
            <a:r>
              <a:rPr lang="ru-RU" altLang="ru-RU" sz="2400" b="1" dirty="0" smtClean="0">
                <a:solidFill>
                  <a:srgbClr val="0000CC"/>
                </a:solidFill>
              </a:rPr>
              <a:t/>
            </a:r>
            <a:br>
              <a:rPr lang="ru-RU" altLang="ru-RU" sz="2400" b="1" dirty="0" smtClean="0">
                <a:solidFill>
                  <a:srgbClr val="0000CC"/>
                </a:solidFill>
              </a:rPr>
            </a:br>
            <a:r>
              <a:rPr lang="ru-RU" altLang="ru-RU" sz="2400" b="1" dirty="0" smtClean="0">
                <a:solidFill>
                  <a:srgbClr val="0000CC"/>
                </a:solidFill>
                <a:latin typeface="Arial Black" panose="020B0A04020102020204" pitchFamily="34" charset="0"/>
              </a:rPr>
              <a:t>по отрасли «Здравоохранение» </a:t>
            </a:r>
            <a:br>
              <a:rPr lang="ru-RU" altLang="ru-RU" sz="2400" b="1" dirty="0" smtClean="0">
                <a:solidFill>
                  <a:srgbClr val="0000CC"/>
                </a:solidFill>
                <a:latin typeface="Arial Black" panose="020B0A04020102020204" pitchFamily="34" charset="0"/>
              </a:rPr>
            </a:br>
            <a:r>
              <a:rPr lang="ru-RU" altLang="ru-RU" sz="2400" b="1" dirty="0" smtClean="0">
                <a:solidFill>
                  <a:srgbClr val="0000CC"/>
                </a:solidFill>
              </a:rPr>
              <a:t>в Республике Коми</a:t>
            </a:r>
            <a:endParaRPr lang="ru-RU" altLang="ru-RU" sz="2400" b="1" dirty="0">
              <a:solidFill>
                <a:srgbClr val="0000CC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324173" y="3618223"/>
            <a:ext cx="3299063" cy="313883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2200" b="1" dirty="0">
                <a:solidFill>
                  <a:srgbClr val="0033CC"/>
                </a:solidFill>
              </a:rPr>
              <a:t>о</a:t>
            </a:r>
            <a:r>
              <a:rPr lang="ru-RU" sz="2200" b="1" dirty="0" smtClean="0">
                <a:solidFill>
                  <a:srgbClr val="0033CC"/>
                </a:solidFill>
              </a:rPr>
              <a:t>хват не </a:t>
            </a:r>
            <a:r>
              <a:rPr lang="ru-RU" sz="2200" b="1" dirty="0">
                <a:solidFill>
                  <a:srgbClr val="0033CC"/>
                </a:solidFill>
              </a:rPr>
              <a:t>менее 95 % лиц старше трудоспособного возраста из групп риска, проживающих в организациях социального обслуживания, </a:t>
            </a:r>
            <a:r>
              <a:rPr lang="ru-RU" sz="2200" b="1" dirty="0" smtClean="0">
                <a:solidFill>
                  <a:srgbClr val="0033CC"/>
                </a:solidFill>
              </a:rPr>
              <a:t>вакцинацией </a:t>
            </a:r>
            <a:r>
              <a:rPr lang="ru-RU" sz="2200" b="1" dirty="0">
                <a:solidFill>
                  <a:srgbClr val="0033CC"/>
                </a:solidFill>
              </a:rPr>
              <a:t>против пневмококковой инфекции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886" y="177767"/>
            <a:ext cx="1921017" cy="1100219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206886" y="1343069"/>
            <a:ext cx="4664217" cy="186550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</a:rPr>
              <a:t>ФЕДЕРАЛЬНЫЙ ПРОЕКТ</a:t>
            </a:r>
          </a:p>
          <a:p>
            <a:pPr algn="ctr">
              <a:lnSpc>
                <a:spcPct val="90000"/>
              </a:lnSpc>
            </a:pPr>
            <a:r>
              <a:rPr lang="ru-RU" sz="4400" b="1" dirty="0" smtClean="0">
                <a:solidFill>
                  <a:srgbClr val="C00000"/>
                </a:solidFill>
              </a:rPr>
              <a:t>«СТАРШЕЕ ПОКОЛЕНИЕ»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238998" y="328448"/>
            <a:ext cx="9830334" cy="798856"/>
          </a:xfrm>
          <a:prstGeom prst="roundRect">
            <a:avLst/>
          </a:prstGeom>
          <a:solidFill>
            <a:srgbClr val="CCFFFF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3200" b="1" dirty="0" smtClean="0">
                <a:solidFill>
                  <a:srgbClr val="0000FF"/>
                </a:solidFill>
              </a:rPr>
              <a:t>НАЦИОНАЛЬНЫЙ   ПРОЕКТ   «ДЕМОГРАФИЯ»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21" name="Стрелка вниз 20"/>
          <p:cNvSpPr/>
          <p:nvPr/>
        </p:nvSpPr>
        <p:spPr>
          <a:xfrm rot="16200000">
            <a:off x="3934002" y="5252728"/>
            <a:ext cx="353052" cy="427289"/>
          </a:xfrm>
          <a:prstGeom prst="down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8083999" y="4528744"/>
            <a:ext cx="3985333" cy="22283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rgbClr val="800000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80000"/>
              </a:lnSpc>
            </a:pPr>
            <a:r>
              <a:rPr lang="ru-RU" sz="2300" b="1" dirty="0">
                <a:solidFill>
                  <a:srgbClr val="0000FF"/>
                </a:solidFill>
              </a:rPr>
              <a:t>за </a:t>
            </a:r>
            <a:r>
              <a:rPr lang="ru-RU" sz="2300" b="1" dirty="0" smtClean="0">
                <a:solidFill>
                  <a:srgbClr val="0000FF"/>
                </a:solidFill>
              </a:rPr>
              <a:t>12 </a:t>
            </a:r>
            <a:r>
              <a:rPr lang="ru-RU" sz="2300" b="1" dirty="0">
                <a:solidFill>
                  <a:srgbClr val="0000FF"/>
                </a:solidFill>
              </a:rPr>
              <a:t>месяцев текущего года </a:t>
            </a:r>
            <a:r>
              <a:rPr lang="ru-RU" sz="2300" b="1" dirty="0" smtClean="0">
                <a:solidFill>
                  <a:srgbClr val="0000FF"/>
                </a:solidFill>
              </a:rPr>
              <a:t>прошли </a:t>
            </a:r>
            <a:r>
              <a:rPr lang="ru-RU" sz="2300" b="1" dirty="0">
                <a:solidFill>
                  <a:srgbClr val="0000FF"/>
                </a:solidFill>
              </a:rPr>
              <a:t>вакцинацию от пневмококковой инфекции </a:t>
            </a:r>
            <a:endParaRPr lang="ru-RU" sz="2300" b="1" dirty="0" smtClean="0">
              <a:solidFill>
                <a:srgbClr val="0000FF"/>
              </a:solidFill>
            </a:endParaRPr>
          </a:p>
          <a:p>
            <a:pPr algn="ctr">
              <a:lnSpc>
                <a:spcPct val="80000"/>
              </a:lnSpc>
            </a:pPr>
            <a:r>
              <a:rPr lang="ru-RU" sz="2300" b="1" dirty="0" smtClean="0">
                <a:solidFill>
                  <a:srgbClr val="0000FF"/>
                </a:solidFill>
              </a:rPr>
              <a:t>1 </a:t>
            </a:r>
            <a:r>
              <a:rPr lang="ru-RU" sz="2300" b="1" dirty="0" smtClean="0">
                <a:solidFill>
                  <a:srgbClr val="0000FF"/>
                </a:solidFill>
              </a:rPr>
              <a:t>374 человека </a:t>
            </a:r>
            <a:r>
              <a:rPr lang="ru-RU" sz="2300" b="1" dirty="0">
                <a:solidFill>
                  <a:srgbClr val="0000FF"/>
                </a:solidFill>
              </a:rPr>
              <a:t>из </a:t>
            </a:r>
            <a:r>
              <a:rPr lang="ru-RU" sz="2300" b="1" dirty="0" smtClean="0">
                <a:solidFill>
                  <a:srgbClr val="0000FF"/>
                </a:solidFill>
              </a:rPr>
              <a:t>числа подлежащих, проживающих </a:t>
            </a:r>
            <a:r>
              <a:rPr lang="ru-RU" sz="2300" b="1" dirty="0">
                <a:solidFill>
                  <a:srgbClr val="0000FF"/>
                </a:solidFill>
              </a:rPr>
              <a:t>в организациях социального </a:t>
            </a:r>
            <a:r>
              <a:rPr lang="ru-RU" sz="2300" b="1" dirty="0" smtClean="0">
                <a:solidFill>
                  <a:srgbClr val="0000FF"/>
                </a:solidFill>
              </a:rPr>
              <a:t>обслуживания (1 </a:t>
            </a:r>
            <a:r>
              <a:rPr lang="ru-RU" sz="2300" b="1" dirty="0" smtClean="0">
                <a:solidFill>
                  <a:srgbClr val="0000FF"/>
                </a:solidFill>
              </a:rPr>
              <a:t>374 </a:t>
            </a:r>
            <a:r>
              <a:rPr lang="ru-RU" sz="2300" b="1" dirty="0" smtClean="0">
                <a:solidFill>
                  <a:srgbClr val="0000FF"/>
                </a:solidFill>
              </a:rPr>
              <a:t>чел.), </a:t>
            </a:r>
          </a:p>
          <a:p>
            <a:pPr algn="ctr">
              <a:lnSpc>
                <a:spcPct val="80000"/>
              </a:lnSpc>
            </a:pPr>
            <a:r>
              <a:rPr lang="ru-RU" sz="2300" b="1" dirty="0" smtClean="0">
                <a:solidFill>
                  <a:srgbClr val="0000FF"/>
                </a:solidFill>
              </a:rPr>
              <a:t>что </a:t>
            </a:r>
            <a:r>
              <a:rPr lang="ru-RU" sz="2300" b="1" smtClean="0">
                <a:solidFill>
                  <a:srgbClr val="0000FF"/>
                </a:solidFill>
              </a:rPr>
              <a:t>составляет </a:t>
            </a:r>
            <a:r>
              <a:rPr lang="ru-RU" sz="2300" b="1" smtClean="0">
                <a:solidFill>
                  <a:srgbClr val="0000FF"/>
                </a:solidFill>
              </a:rPr>
              <a:t>100 </a:t>
            </a:r>
            <a:r>
              <a:rPr lang="ru-RU" sz="2300" b="1" dirty="0" smtClean="0">
                <a:solidFill>
                  <a:srgbClr val="0000FF"/>
                </a:solidFill>
              </a:rPr>
              <a:t>процентов</a:t>
            </a:r>
            <a:endParaRPr lang="ru-RU" sz="2300" b="1" dirty="0">
              <a:solidFill>
                <a:srgbClr val="0000FF"/>
              </a:solidFill>
            </a:endParaRPr>
          </a:p>
        </p:txBody>
      </p:sp>
      <p:sp>
        <p:nvSpPr>
          <p:cNvPr id="17" name="Стрелка вниз 16"/>
          <p:cNvSpPr/>
          <p:nvPr/>
        </p:nvSpPr>
        <p:spPr>
          <a:xfrm rot="16200000">
            <a:off x="7660358" y="5294966"/>
            <a:ext cx="353052" cy="427289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5312" y="3277980"/>
            <a:ext cx="1582706" cy="118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423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15835</TotalTime>
  <Words>99</Words>
  <Application>Microsoft Office PowerPoint</Application>
  <PresentationFormat>Широкоэкранный</PresentationFormat>
  <Paragraphs>13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Arial Black</vt:lpstr>
      <vt:lpstr>Calibri</vt:lpstr>
      <vt:lpstr>Calibri Light</vt:lpstr>
      <vt:lpstr>Тема Office</vt:lpstr>
      <vt:lpstr>ОДНА ИЗ КЛЮЧЕВЫХ  ЗАДАЧ  РЕГИОНАЛЬНОГО ПРОЕКТА  «СТАРШЕЕ ПОКОЛЕНИЕ»  по отрасли «Здравоохранение»  в Республике Коми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Гулько Светлана Альбертовна</cp:lastModifiedBy>
  <cp:revision>1792</cp:revision>
  <cp:lastPrinted>2019-08-21T08:56:54Z</cp:lastPrinted>
  <dcterms:created xsi:type="dcterms:W3CDTF">2017-09-18T08:25:36Z</dcterms:created>
  <dcterms:modified xsi:type="dcterms:W3CDTF">2019-12-31T05:21:25Z</dcterms:modified>
</cp:coreProperties>
</file>